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33"/>
  </p:notesMasterIdLst>
  <p:sldIdLst>
    <p:sldId id="256" r:id="rId2"/>
    <p:sldId id="440" r:id="rId3"/>
    <p:sldId id="386" r:id="rId4"/>
    <p:sldId id="441" r:id="rId5"/>
    <p:sldId id="436" r:id="rId6"/>
    <p:sldId id="446" r:id="rId7"/>
    <p:sldId id="442" r:id="rId8"/>
    <p:sldId id="444" r:id="rId9"/>
    <p:sldId id="460" r:id="rId10"/>
    <p:sldId id="447" r:id="rId11"/>
    <p:sldId id="445" r:id="rId12"/>
    <p:sldId id="443" r:id="rId13"/>
    <p:sldId id="437" r:id="rId14"/>
    <p:sldId id="450" r:id="rId15"/>
    <p:sldId id="390" r:id="rId16"/>
    <p:sldId id="453" r:id="rId17"/>
    <p:sldId id="452" r:id="rId18"/>
    <p:sldId id="458" r:id="rId19"/>
    <p:sldId id="449" r:id="rId20"/>
    <p:sldId id="459" r:id="rId21"/>
    <p:sldId id="402" r:id="rId22"/>
    <p:sldId id="448" r:id="rId23"/>
    <p:sldId id="461" r:id="rId24"/>
    <p:sldId id="391" r:id="rId25"/>
    <p:sldId id="454" r:id="rId26"/>
    <p:sldId id="455" r:id="rId27"/>
    <p:sldId id="387" r:id="rId28"/>
    <p:sldId id="457" r:id="rId29"/>
    <p:sldId id="456" r:id="rId30"/>
    <p:sldId id="451" r:id="rId31"/>
    <p:sldId id="276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1280" autoAdjust="0"/>
  </p:normalViewPr>
  <p:slideViewPr>
    <p:cSldViewPr showGuides="1">
      <p:cViewPr varScale="1">
        <p:scale>
          <a:sx n="91" d="100"/>
          <a:sy n="91" d="100"/>
        </p:scale>
        <p:origin x="-972" y="-114"/>
      </p:cViewPr>
      <p:guideLst>
        <p:guide orient="horz" pos="211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2695F8-B8AB-48BC-A1AB-DC68D0BA57FD}" type="datetimeFigureOut">
              <a:rPr lang="zh-CN" altLang="en-US" smtClean="0"/>
              <a:pPr/>
              <a:t>2016/3/28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D72568-A2BF-4EA6-849D-593858D884E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C691629C-2781-42FA-905F-24DD0CB76B3F}" type="datetime1">
              <a:rPr lang="zh-CN" altLang="en-US" smtClean="0"/>
              <a:pPr/>
              <a:t>2016/3/28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fld id="{F914E60B-1DF3-4ADB-B134-6C1707A8CA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D84FB-DF62-4D4B-905C-EA56081019C3}" type="datetime1">
              <a:rPr lang="zh-CN" altLang="en-US" smtClean="0"/>
              <a:pPr/>
              <a:t>2016/3/28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A6020-446D-44AD-9B4E-3D83DDCA5BBA}" type="datetime1">
              <a:rPr lang="zh-CN" altLang="en-US" smtClean="0"/>
              <a:pPr/>
              <a:t>2016/3/28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936104"/>
          </a:xfrm>
        </p:spPr>
        <p:txBody>
          <a:bodyPr/>
          <a:lstStyle>
            <a:lvl1pPr>
              <a:defRPr>
                <a:latin typeface="Calibri" pitchFamily="34" charset="0"/>
                <a:ea typeface="+mn-ea"/>
                <a:cs typeface="Arial" pitchFamily="34" charset="0"/>
              </a:defRPr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99744"/>
            <a:ext cx="8229600" cy="4925600"/>
          </a:xfrm>
        </p:spPr>
        <p:txBody>
          <a:bodyPr/>
          <a:lstStyle>
            <a:lvl1pPr>
              <a:defRPr>
                <a:latin typeface="Calibri" pitchFamily="34" charset="0"/>
                <a:cs typeface="Arial" pitchFamily="34" charset="0"/>
              </a:defRPr>
            </a:lvl1pPr>
            <a:lvl2pPr>
              <a:defRPr>
                <a:latin typeface="Calibri" pitchFamily="34" charset="0"/>
                <a:cs typeface="Arial" pitchFamily="34" charset="0"/>
              </a:defRPr>
            </a:lvl2pPr>
            <a:lvl3pPr>
              <a:defRPr>
                <a:latin typeface="Calibri" pitchFamily="34" charset="0"/>
                <a:cs typeface="Arial" pitchFamily="34" charset="0"/>
              </a:defRPr>
            </a:lvl3pPr>
            <a:lvl4pPr>
              <a:defRPr>
                <a:latin typeface="Calibri" pitchFamily="34" charset="0"/>
                <a:cs typeface="Arial" pitchFamily="34" charset="0"/>
              </a:defRPr>
            </a:lvl4pPr>
            <a:lvl5pPr>
              <a:defRPr>
                <a:latin typeface="Calibri" pitchFamily="34" charset="0"/>
                <a:cs typeface="Arial" pitchFamily="34" charset="0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172400" y="6561928"/>
            <a:ext cx="955952" cy="296072"/>
          </a:xfrm>
        </p:spPr>
        <p:txBody>
          <a:bodyPr/>
          <a:lstStyle>
            <a:lvl1pPr>
              <a:defRPr sz="1200">
                <a:latin typeface="Calibri" pitchFamily="34" charset="0"/>
              </a:defRPr>
            </a:lvl1pPr>
          </a:lstStyle>
          <a:p>
            <a:fld id="{ED28C567-5378-49F4-8EAE-2565C381E387}" type="datetime1">
              <a:rPr lang="zh-CN" altLang="en-US" smtClean="0"/>
              <a:pPr/>
              <a:t>2016/3/28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804248" y="6561928"/>
            <a:ext cx="1325880" cy="29607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F914E60B-1DF3-4ADB-B134-6C1707A8CA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C773-FCCF-4944-8207-54A63106A916}" type="datetime1">
              <a:rPr lang="zh-CN" altLang="en-US" smtClean="0"/>
              <a:pPr/>
              <a:t>2016/3/28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>
                <a:latin typeface="Calibri" pitchFamily="34" charset="0"/>
              </a:defRPr>
            </a:lvl1pPr>
            <a:lvl2pPr>
              <a:defRPr sz="19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>
                <a:latin typeface="Calibri" pitchFamily="34" charset="0"/>
              </a:defRPr>
            </a:lvl1pPr>
            <a:lvl2pPr>
              <a:defRPr sz="19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6C4D-F653-41EE-AF33-6F72D0740CA1}" type="datetime1">
              <a:rPr lang="zh-CN" altLang="en-US" smtClean="0"/>
              <a:pPr/>
              <a:t>2016/3/28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468392A-FEDA-40DB-A61D-002633DDEC87}" type="datetime1">
              <a:rPr lang="zh-CN" altLang="en-US" smtClean="0"/>
              <a:pPr/>
              <a:t>2016/3/28</a:t>
            </a:fld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914E60B-1DF3-4ADB-B134-6C1707A8CA9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910C0272-4B31-4535-B62D-0E8CFF5FB525}" type="datetime1">
              <a:rPr lang="zh-CN" altLang="en-US" smtClean="0"/>
              <a:pPr/>
              <a:t>2016/3/28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F914E60B-1DF3-4ADB-B134-6C1707A8CA9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2269-D957-4719-9458-732CD5C9F2A3}" type="datetime1">
              <a:rPr lang="zh-CN" altLang="en-US" smtClean="0"/>
              <a:pPr/>
              <a:t>2016/3/28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AF37-81D0-4495-ADD8-AFD40797897C}" type="datetime1">
              <a:rPr lang="zh-CN" altLang="en-US" smtClean="0"/>
              <a:pPr/>
              <a:t>2016/3/28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4FDD7-E17A-4EF4-AFFF-E33DA00155A4}" type="datetime1">
              <a:rPr lang="zh-CN" altLang="en-US" smtClean="0"/>
              <a:pPr/>
              <a:t>2016/3/28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dirty="0" smtClean="0"/>
              <a:t>第二级</a:t>
            </a:r>
          </a:p>
          <a:p>
            <a:pPr lvl="2" eaLnBrk="1" latinLnBrk="0" hangingPunct="1"/>
            <a:r>
              <a:rPr kumimoji="0" lang="zh-CN" altLang="en-US" dirty="0" smtClean="0"/>
              <a:t>第三级</a:t>
            </a:r>
          </a:p>
          <a:p>
            <a:pPr lvl="3" eaLnBrk="1" latinLnBrk="0" hangingPunct="1"/>
            <a:r>
              <a:rPr kumimoji="0" lang="zh-CN" altLang="en-US" dirty="0" smtClean="0"/>
              <a:t>第四级</a:t>
            </a:r>
          </a:p>
          <a:p>
            <a:pPr lvl="4" eaLnBrk="1" latinLnBrk="0" hangingPunct="1"/>
            <a:r>
              <a:rPr kumimoji="0" lang="zh-CN" altLang="en-US" dirty="0" smtClean="0"/>
              <a:t>第五级</a:t>
            </a:r>
            <a:endParaRPr kumimoji="0" lang="en-US" dirty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2D4B31F5-23FE-4B9F-8CC5-717AF8A1C9EF}" type="datetime1">
              <a:rPr lang="zh-CN" altLang="en-US" smtClean="0"/>
              <a:pPr/>
              <a:t>2016/3/28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F914E60B-1DF3-4ADB-B134-6C1707A8CA9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Calibri" pitchFamily="34" charset="0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Calibri" pitchFamily="34" charset="0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Calibri" pitchFamily="34" charset="0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Calibri" pitchFamily="34" charset="0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Calibri" pitchFamily="34" charset="0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7200" y="836712"/>
            <a:ext cx="8458200" cy="2550145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+mn-ea"/>
                <a:ea typeface="+mn-ea"/>
                <a:cs typeface="Arial" pitchFamily="34" charset="0"/>
              </a:rPr>
              <a:t>众包计算的研究与应用</a:t>
            </a:r>
            <a:endParaRPr lang="zh-CN" altLang="en-US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4124672"/>
            <a:ext cx="4953000" cy="1752600"/>
          </a:xfrm>
        </p:spPr>
        <p:txBody>
          <a:bodyPr>
            <a:normAutofit/>
          </a:bodyPr>
          <a:lstStyle/>
          <a:p>
            <a:endParaRPr lang="en-US" altLang="zh-CN" sz="3200" dirty="0" smtClean="0">
              <a:latin typeface="Arial" pitchFamily="34" charset="0"/>
              <a:cs typeface="Arial" pitchFamily="34" charset="0"/>
            </a:endParaRPr>
          </a:p>
          <a:p>
            <a:r>
              <a:rPr lang="zh-CN" altLang="en-US" sz="3200" dirty="0" smtClean="0">
                <a:latin typeface="Arial" pitchFamily="34" charset="0"/>
                <a:cs typeface="Arial" pitchFamily="34" charset="0"/>
              </a:rPr>
              <a:t>欧阳文涛</a:t>
            </a:r>
            <a:endParaRPr lang="en-US" altLang="zh-CN" sz="32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altLang="zh-CN" sz="3200" dirty="0" smtClean="0">
                <a:latin typeface="Arial" pitchFamily="34" charset="0"/>
                <a:cs typeface="Arial" pitchFamily="34" charset="0"/>
              </a:rPr>
              <a:t>ouyangwt@ict.ac.cn</a:t>
            </a:r>
          </a:p>
          <a:p>
            <a:endParaRPr lang="en-US" altLang="zh-CN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 </a:t>
            </a:r>
            <a:r>
              <a:rPr lang="zh-CN" altLang="en-US" dirty="0" smtClean="0"/>
              <a:t>众包快递 人人快递 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将全社会公众都发展成为自由快递人</a:t>
            </a:r>
          </a:p>
          <a:p>
            <a:r>
              <a:rPr lang="zh-CN" altLang="en-US" dirty="0" smtClean="0"/>
              <a:t>自由快递人根据自己的行程，随程捎带</a:t>
            </a:r>
            <a:endParaRPr lang="en-US" altLang="zh-CN" dirty="0" smtClean="0"/>
          </a:p>
          <a:p>
            <a:r>
              <a:rPr lang="zh-CN" altLang="en-US" dirty="0" smtClean="0"/>
              <a:t>快件不落地，直送直达，快递环保、低碳、绿色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C567-5378-49F4-8EAE-2565C381E387}" type="datetime1">
              <a:rPr lang="zh-CN" altLang="en-US" smtClean="0"/>
              <a:pPr/>
              <a:t>2016/3/28</a:t>
            </a:fld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b="20104"/>
          <a:stretch>
            <a:fillRect/>
          </a:stretch>
        </p:blipFill>
        <p:spPr bwMode="auto">
          <a:xfrm>
            <a:off x="0" y="3098928"/>
            <a:ext cx="9144000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 </a:t>
            </a:r>
            <a:r>
              <a:rPr lang="zh-CN" altLang="en-US" dirty="0" smtClean="0"/>
              <a:t>众包研发设计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9744"/>
            <a:ext cx="6779096" cy="4925600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雪铁龙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用户为</a:t>
            </a:r>
            <a:r>
              <a:rPr lang="en-US" altLang="zh-CN" dirty="0" smtClean="0"/>
              <a:t>C1 </a:t>
            </a:r>
            <a:r>
              <a:rPr lang="en-US" altLang="zh-CN" dirty="0" err="1" smtClean="0"/>
              <a:t>Connexion</a:t>
            </a:r>
            <a:r>
              <a:rPr lang="zh-CN" altLang="en-US" dirty="0" smtClean="0"/>
              <a:t>车选择他们所喜欢的设计方案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车门数量，车内主色，车外主色，蓝牙，卫星定位设备，合金轮圈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可口可乐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和</a:t>
            </a:r>
            <a:r>
              <a:rPr lang="en-US" altLang="zh-CN" dirty="0" err="1" smtClean="0"/>
              <a:t>eYeka</a:t>
            </a:r>
            <a:r>
              <a:rPr lang="zh-CN" altLang="en-US" dirty="0" smtClean="0"/>
              <a:t>网站合作， 众包广告语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收到大约</a:t>
            </a:r>
            <a:r>
              <a:rPr lang="en-US" altLang="zh-CN" dirty="0" smtClean="0"/>
              <a:t>3600</a:t>
            </a:r>
            <a:r>
              <a:rPr lang="zh-CN" altLang="en-US" dirty="0" smtClean="0"/>
              <a:t>个作品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众包冠军广告语比其他广告公司制作的广告语的效果好得多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可口可乐的产量因该条广告语提升了</a:t>
            </a:r>
            <a:r>
              <a:rPr lang="en-US" altLang="zh-CN" dirty="0" smtClean="0"/>
              <a:t>8</a:t>
            </a:r>
            <a:r>
              <a:rPr lang="zh-CN" altLang="en-US" dirty="0" smtClean="0"/>
              <a:t>倍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C567-5378-49F4-8EAE-2565C381E387}" type="datetime1">
              <a:rPr lang="zh-CN" altLang="en-US" smtClean="0"/>
              <a:pPr/>
              <a:t>2016/3/28</a:t>
            </a:fld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6148" name="Picture 4" descr="C:\Users\oywt\Desktop\citroe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14753" y="1917022"/>
            <a:ext cx="1377727" cy="1375910"/>
          </a:xfrm>
          <a:prstGeom prst="rect">
            <a:avLst/>
          </a:prstGeom>
          <a:noFill/>
        </p:spPr>
      </p:pic>
      <p:pic>
        <p:nvPicPr>
          <p:cNvPr id="6149" name="Picture 5" descr="C:\Users\oywt\Desktop\col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60840" y="4725144"/>
            <a:ext cx="1187624" cy="11876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众包在工业界的应用总结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点子 </a:t>
            </a:r>
            <a:r>
              <a:rPr lang="en-US" altLang="zh-CN" dirty="0" smtClean="0"/>
              <a:t>-&gt; </a:t>
            </a:r>
            <a:r>
              <a:rPr lang="zh-CN" altLang="en-US" dirty="0" smtClean="0"/>
              <a:t>众包平台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赚取手续费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大众自愿注册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一部分人成</a:t>
            </a:r>
            <a:r>
              <a:rPr lang="zh-CN" altLang="en-US" dirty="0" smtClean="0"/>
              <a:t>为雇</a:t>
            </a:r>
            <a:r>
              <a:rPr lang="zh-CN" altLang="en-US" dirty="0" smtClean="0"/>
              <a:t>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一部分人成</a:t>
            </a:r>
            <a:r>
              <a:rPr lang="zh-CN" altLang="en-US" dirty="0" smtClean="0"/>
              <a:t>为服务商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企业 </a:t>
            </a:r>
            <a:r>
              <a:rPr lang="en-US" altLang="zh-CN" dirty="0" smtClean="0"/>
              <a:t>-&gt; </a:t>
            </a:r>
            <a:r>
              <a:rPr lang="zh-CN" altLang="en-US" dirty="0" smtClean="0"/>
              <a:t>通过众包解决任务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节省经费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提高效率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提高新颖性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C567-5378-49F4-8EAE-2565C381E387}" type="datetime1">
              <a:rPr lang="zh-CN" altLang="en-US" smtClean="0"/>
              <a:pPr/>
              <a:t>2016/3/28</a:t>
            </a:fld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2050" name="Picture 2" descr="C:\Users\oywt\Desktop\crowdsource-1-iStock_000028058534XSmal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628800"/>
            <a:ext cx="4048125" cy="2295525"/>
          </a:xfrm>
          <a:prstGeom prst="rect">
            <a:avLst/>
          </a:prstGeom>
          <a:noFill/>
        </p:spPr>
      </p:pic>
      <p:pic>
        <p:nvPicPr>
          <p:cNvPr id="2052" name="Picture 4" descr="C:\Users\oywt\Desktop\shutterstock_117252703-Converted-300x29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3990136"/>
            <a:ext cx="2569468" cy="25352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众包在学术界的应用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众包图像分类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 </a:t>
            </a:r>
            <a:r>
              <a:rPr lang="zh-CN" altLang="en-US" dirty="0" smtClean="0"/>
              <a:t>众包文章写作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3 </a:t>
            </a:r>
            <a:r>
              <a:rPr lang="zh-CN" altLang="en-US" dirty="0" smtClean="0"/>
              <a:t>众包文字处理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4 </a:t>
            </a:r>
            <a:r>
              <a:rPr lang="zh-CN" altLang="en-US" dirty="0" smtClean="0"/>
              <a:t>众包纸质书籍电子化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5 </a:t>
            </a:r>
            <a:r>
              <a:rPr lang="zh-CN" altLang="en-US" dirty="0" smtClean="0"/>
              <a:t>众包蛋白质结构发现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6 </a:t>
            </a:r>
            <a:r>
              <a:rPr lang="zh-CN" altLang="en-US" dirty="0" smtClean="0"/>
              <a:t>众包科学发现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C567-5378-49F4-8EAE-2565C381E387}" type="datetime1">
              <a:rPr lang="zh-CN" altLang="en-US" smtClean="0"/>
              <a:pPr/>
              <a:t>2016/3/28</a:t>
            </a:fld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众包图像分类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C567-5378-49F4-8EAE-2565C381E387}" type="datetime1">
              <a:rPr lang="zh-CN" altLang="en-US" smtClean="0"/>
              <a:pPr/>
              <a:t>2016/3/28</a:t>
            </a:fld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3076" name="Picture 4" descr="C:\Users\Wentao\Desktop\brokenro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703138"/>
            <a:ext cx="2743200" cy="1371600"/>
          </a:xfrm>
          <a:prstGeom prst="rect">
            <a:avLst/>
          </a:prstGeom>
          <a:noFill/>
        </p:spPr>
      </p:pic>
      <p:pic>
        <p:nvPicPr>
          <p:cNvPr id="3079" name="Picture 7" descr="C:\Users\Wentao\Desktop\road (1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4650802"/>
            <a:ext cx="2736304" cy="1368152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3995936" y="3149594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No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60032" y="3149594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No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24128" y="3149594"/>
            <a:ext cx="5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Yes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95936" y="5021802"/>
            <a:ext cx="5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Yes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60032" y="5021802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No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24128" y="5021802"/>
            <a:ext cx="5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Yes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6732240" y="3158886"/>
            <a:ext cx="504056" cy="43204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6711988" y="5048346"/>
            <a:ext cx="504056" cy="43204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596336" y="3078252"/>
            <a:ext cx="606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Calibri" pitchFamily="34" charset="0"/>
              </a:rPr>
              <a:t>No</a:t>
            </a:r>
            <a:endParaRPr lang="en-US" sz="28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96336" y="5031094"/>
            <a:ext cx="652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</a:rPr>
              <a:t>Yes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084494" y="1998132"/>
            <a:ext cx="425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A</a:t>
            </a:r>
            <a:endParaRPr lang="en-US" sz="2800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4939964" y="1988840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04060" y="2003758"/>
            <a:ext cx="415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C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55576" y="2030724"/>
            <a:ext cx="2777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Potholes? </a:t>
            </a:r>
            <a:r>
              <a:rPr lang="zh-CN" altLang="en-US" sz="2800" dirty="0" smtClean="0">
                <a:latin typeface="Calibri" pitchFamily="34" charset="0"/>
              </a:rPr>
              <a:t>坑洞？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51920" y="5661248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</a:rPr>
              <a:t>80%</a:t>
            </a:r>
            <a:endParaRPr lang="en-US" sz="28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70772" y="5680412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</a:rPr>
              <a:t>60%</a:t>
            </a:r>
            <a:endParaRPr lang="en-US" sz="28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90127" y="5680412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</a:rPr>
              <a:t>70%</a:t>
            </a:r>
            <a:endParaRPr lang="en-US" sz="28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41580" y="5680412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</a:rPr>
              <a:t>90%</a:t>
            </a:r>
            <a:endParaRPr lang="en-US" sz="2800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 </a:t>
            </a:r>
            <a:r>
              <a:rPr lang="zh-CN" altLang="en-US" dirty="0" smtClean="0"/>
              <a:t>众包文章写作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C567-5378-49F4-8EAE-2565C381E387}" type="datetime1">
              <a:rPr lang="zh-CN" altLang="en-US" smtClean="0"/>
              <a:pPr/>
              <a:t>2016/3/28</a:t>
            </a:fld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3793" y="1988840"/>
            <a:ext cx="3450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Introduction to Beijing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3462" y="2564904"/>
            <a:ext cx="2395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1) History </a:t>
            </a:r>
            <a:r>
              <a:rPr lang="zh-CN" altLang="en-US" sz="2800" dirty="0" smtClean="0">
                <a:latin typeface="Calibri" pitchFamily="34" charset="0"/>
              </a:rPr>
              <a:t>历史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958" y="3734284"/>
            <a:ext cx="2942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2) Geography </a:t>
            </a:r>
            <a:r>
              <a:rPr lang="zh-CN" altLang="en-US" sz="2800" dirty="0" smtClean="0">
                <a:latin typeface="Calibri" pitchFamily="34" charset="0"/>
              </a:rPr>
              <a:t>地理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0117" y="4941168"/>
            <a:ext cx="2686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3) Economy </a:t>
            </a:r>
            <a:r>
              <a:rPr lang="zh-CN" altLang="en-US" sz="2800" dirty="0" smtClean="0">
                <a:latin typeface="Calibri" pitchFamily="34" charset="0"/>
              </a:rPr>
              <a:t>经济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33492" y="3212976"/>
            <a:ext cx="11955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rgbClr val="FF0000"/>
                </a:solidFill>
                <a:latin typeface="Calibri" pitchFamily="34" charset="0"/>
              </a:rPr>
              <a:t>A</a:t>
            </a:r>
            <a:r>
              <a:rPr lang="en-US" sz="2200" dirty="0" smtClean="0">
                <a:solidFill>
                  <a:srgbClr val="FF0000"/>
                </a:solidFill>
                <a:latin typeface="Calibri" pitchFamily="34" charset="0"/>
              </a:rPr>
              <a:t>: Para 1</a:t>
            </a:r>
            <a:endParaRPr lang="en-US" sz="2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01644" y="3212976"/>
            <a:ext cx="11955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rgbClr val="FFC000"/>
                </a:solidFill>
                <a:latin typeface="Calibri" pitchFamily="34" charset="0"/>
              </a:rPr>
              <a:t>B</a:t>
            </a:r>
            <a:r>
              <a:rPr lang="en-US" sz="2200" dirty="0" smtClean="0">
                <a:solidFill>
                  <a:srgbClr val="FFC000"/>
                </a:solidFill>
                <a:latin typeface="Calibri" pitchFamily="34" charset="0"/>
              </a:rPr>
              <a:t>: Para 2</a:t>
            </a:r>
            <a:endParaRPr lang="en-US" sz="2200" dirty="0">
              <a:solidFill>
                <a:srgbClr val="FFC000"/>
              </a:solidFill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04876" y="4365104"/>
            <a:ext cx="11955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rgbClr val="FFFF00"/>
                </a:solidFill>
                <a:latin typeface="Calibri" pitchFamily="34" charset="0"/>
              </a:rPr>
              <a:t>C</a:t>
            </a:r>
            <a:r>
              <a:rPr lang="en-US" sz="2200" dirty="0" smtClean="0">
                <a:solidFill>
                  <a:srgbClr val="FFFF00"/>
                </a:solidFill>
                <a:latin typeface="Calibri" pitchFamily="34" charset="0"/>
              </a:rPr>
              <a:t>: Para 3</a:t>
            </a:r>
            <a:endParaRPr lang="en-US" sz="2200" dirty="0">
              <a:solidFill>
                <a:srgbClr val="FFFF00"/>
              </a:solidFill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3028" y="4365104"/>
            <a:ext cx="11955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rgbClr val="00B050"/>
                </a:solidFill>
                <a:latin typeface="Calibri" pitchFamily="34" charset="0"/>
              </a:rPr>
              <a:t>D</a:t>
            </a:r>
            <a:r>
              <a:rPr lang="en-US" sz="2200" dirty="0" smtClean="0">
                <a:solidFill>
                  <a:srgbClr val="00B050"/>
                </a:solidFill>
                <a:latin typeface="Calibri" pitchFamily="34" charset="0"/>
              </a:rPr>
              <a:t>: Para 4</a:t>
            </a:r>
            <a:endParaRPr lang="en-US" sz="22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04876" y="5517232"/>
            <a:ext cx="11955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rgbClr val="00B0F0"/>
                </a:solidFill>
                <a:latin typeface="Calibri" pitchFamily="34" charset="0"/>
              </a:rPr>
              <a:t>E</a:t>
            </a:r>
            <a:r>
              <a:rPr lang="en-US" sz="2200" dirty="0" smtClean="0">
                <a:solidFill>
                  <a:srgbClr val="00B0F0"/>
                </a:solidFill>
                <a:latin typeface="Calibri" pitchFamily="34" charset="0"/>
              </a:rPr>
              <a:t>: Para 5</a:t>
            </a:r>
            <a:endParaRPr lang="en-US" sz="2200" dirty="0">
              <a:solidFill>
                <a:srgbClr val="00B0F0"/>
              </a:solidFill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73028" y="5517232"/>
            <a:ext cx="11955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rgbClr val="0070C0"/>
                </a:solidFill>
                <a:latin typeface="Calibri" pitchFamily="34" charset="0"/>
              </a:rPr>
              <a:t>F</a:t>
            </a:r>
            <a:r>
              <a:rPr lang="en-US" sz="2200" dirty="0" smtClean="0">
                <a:solidFill>
                  <a:srgbClr val="0070C0"/>
                </a:solidFill>
                <a:latin typeface="Calibri" pitchFamily="34" charset="0"/>
              </a:rPr>
              <a:t>: Para 6</a:t>
            </a:r>
            <a:endParaRPr lang="en-US" sz="2200" dirty="0">
              <a:solidFill>
                <a:srgbClr val="0070C0"/>
              </a:solidFill>
              <a:latin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2265" y="1988840"/>
            <a:ext cx="3450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Introduction to Beijing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01934" y="2564904"/>
            <a:ext cx="2395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1) History </a:t>
            </a:r>
            <a:r>
              <a:rPr lang="zh-CN" altLang="en-US" sz="2800" dirty="0" smtClean="0">
                <a:latin typeface="Calibri" pitchFamily="34" charset="0"/>
              </a:rPr>
              <a:t>历史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67430" y="3734284"/>
            <a:ext cx="2942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2) Geography </a:t>
            </a:r>
            <a:r>
              <a:rPr lang="zh-CN" altLang="en-US" sz="2800" dirty="0" smtClean="0">
                <a:latin typeface="Calibri" pitchFamily="34" charset="0"/>
              </a:rPr>
              <a:t>地理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78589" y="4941168"/>
            <a:ext cx="2686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3) Economy </a:t>
            </a:r>
            <a:r>
              <a:rPr lang="zh-CN" altLang="en-US" sz="2800" dirty="0" smtClean="0">
                <a:latin typeface="Calibri" pitchFamily="34" charset="0"/>
              </a:rPr>
              <a:t>经济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38834" y="3212976"/>
            <a:ext cx="19338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  <a:latin typeface="Calibri" pitchFamily="34" charset="0"/>
              </a:rPr>
              <a:t>Para 1 + </a:t>
            </a:r>
            <a:r>
              <a:rPr lang="en-US" sz="2200" dirty="0" smtClean="0">
                <a:solidFill>
                  <a:srgbClr val="FFC000"/>
                </a:solidFill>
                <a:latin typeface="Calibri" pitchFamily="34" charset="0"/>
              </a:rPr>
              <a:t>Para 2</a:t>
            </a:r>
            <a:endParaRPr lang="en-US" sz="2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30470" y="4365104"/>
            <a:ext cx="8925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00B050"/>
                </a:solidFill>
                <a:latin typeface="Calibri" pitchFamily="34" charset="0"/>
              </a:rPr>
              <a:t>Para 4</a:t>
            </a:r>
            <a:endParaRPr lang="en-US" sz="22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53348" y="5496980"/>
            <a:ext cx="8925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00B0F0"/>
                </a:solidFill>
                <a:latin typeface="Calibri" pitchFamily="34" charset="0"/>
              </a:rPr>
              <a:t>Para 5</a:t>
            </a:r>
            <a:endParaRPr lang="en-US" sz="2200" dirty="0">
              <a:solidFill>
                <a:srgbClr val="00B0F0"/>
              </a:solidFill>
              <a:latin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55576" y="1988840"/>
            <a:ext cx="3528392" cy="42484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076056" y="1988840"/>
            <a:ext cx="3528392" cy="42484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4427984" y="3806292"/>
            <a:ext cx="504056" cy="43204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3" grpId="0"/>
      <p:bldP spid="24" grpId="0"/>
      <p:bldP spid="26" grpId="0" animBg="1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 </a:t>
            </a:r>
            <a:r>
              <a:rPr lang="zh-CN" altLang="en-US" dirty="0" smtClean="0"/>
              <a:t>众包文字处理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C567-5378-49F4-8EAE-2565C381E387}" type="datetime1">
              <a:rPr lang="zh-CN" altLang="en-US" smtClean="0"/>
              <a:pPr/>
              <a:t>2016/3/28</a:t>
            </a:fld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3397" y="1412776"/>
            <a:ext cx="5301725" cy="5445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427984" y="2122347"/>
            <a:ext cx="504056" cy="2160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49004" y="5373216"/>
            <a:ext cx="576064" cy="2265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27984" y="3666044"/>
            <a:ext cx="504056" cy="2160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 </a:t>
            </a:r>
            <a:r>
              <a:rPr lang="zh-CN" altLang="en-US" dirty="0" smtClean="0"/>
              <a:t>众包纸质书籍电子化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reCAPTCHA</a:t>
            </a:r>
            <a:r>
              <a:rPr lang="en-US" altLang="zh-CN" dirty="0" smtClean="0"/>
              <a:t>: Easy on Humans, Hard on Bots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C567-5378-49F4-8EAE-2565C381E387}" type="datetime1">
              <a:rPr lang="zh-CN" altLang="en-US" smtClean="0"/>
              <a:pPr/>
              <a:t>2016/3/28</a:t>
            </a:fld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2050" name="Picture 2" descr="C:\Users\oywt\Desktop\recapthc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263370"/>
            <a:ext cx="5467560" cy="4442393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1403648" y="2204864"/>
            <a:ext cx="5616624" cy="2304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2843808" y="4623168"/>
            <a:ext cx="432048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1979712" y="4941168"/>
            <a:ext cx="216024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 </a:t>
            </a:r>
            <a:r>
              <a:rPr lang="zh-CN" altLang="en-US" dirty="0" smtClean="0"/>
              <a:t>众包蛋白质结构发现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Foldit</a:t>
            </a:r>
            <a:r>
              <a:rPr lang="en-US" altLang="zh-CN" dirty="0" smtClean="0"/>
              <a:t> had 57,000+ players in 2010</a:t>
            </a:r>
          </a:p>
          <a:p>
            <a:r>
              <a:rPr lang="en-US" altLang="zh-CN" dirty="0" smtClean="0"/>
              <a:t>Provided useful results that matched or outperformed algorithmically computed solutions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C567-5378-49F4-8EAE-2565C381E387}" type="datetime1">
              <a:rPr lang="zh-CN" altLang="en-US" smtClean="0"/>
              <a:pPr/>
              <a:t>2016/3/28</a:t>
            </a:fld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3075" name="Picture 3" descr="C:\Users\oywt\Desktop\Foldi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3024336"/>
            <a:ext cx="4712869" cy="37890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 </a:t>
            </a:r>
            <a:r>
              <a:rPr lang="zh-CN" altLang="en-US" dirty="0" smtClean="0"/>
              <a:t>众包科学发现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Zooniverse</a:t>
            </a:r>
            <a:r>
              <a:rPr lang="en-US" altLang="zh-CN" dirty="0" smtClean="0"/>
              <a:t> – People-powered research</a:t>
            </a:r>
          </a:p>
          <a:p>
            <a:r>
              <a:rPr lang="en-US" altLang="zh-CN" dirty="0" smtClean="0"/>
              <a:t>Provide opportunities for people around the world to contribute to </a:t>
            </a:r>
            <a:r>
              <a:rPr lang="en-US" altLang="zh-CN" dirty="0" smtClean="0">
                <a:solidFill>
                  <a:srgbClr val="FF0000"/>
                </a:solidFill>
              </a:rPr>
              <a:t>real discoveries</a:t>
            </a:r>
            <a:r>
              <a:rPr lang="en-US" altLang="zh-CN" dirty="0" smtClean="0"/>
              <a:t> in fields ranging from </a:t>
            </a:r>
            <a:r>
              <a:rPr lang="en-US" altLang="zh-CN" dirty="0" smtClean="0">
                <a:solidFill>
                  <a:srgbClr val="FF0000"/>
                </a:solidFill>
              </a:rPr>
              <a:t>astronomy</a:t>
            </a:r>
            <a:r>
              <a:rPr lang="en-US" altLang="zh-CN" dirty="0" smtClean="0"/>
              <a:t> to </a:t>
            </a:r>
            <a:r>
              <a:rPr lang="en-US" altLang="zh-CN" dirty="0" smtClean="0">
                <a:solidFill>
                  <a:srgbClr val="FF0000"/>
                </a:solidFill>
              </a:rPr>
              <a:t>zoology</a:t>
            </a:r>
          </a:p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C567-5378-49F4-8EAE-2565C381E387}" type="datetime1">
              <a:rPr lang="zh-CN" altLang="en-US" smtClean="0"/>
              <a:pPr/>
              <a:t>2016/3/28</a:t>
            </a:fld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60" y="3645024"/>
            <a:ext cx="9004966" cy="2712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什么是众包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众包在工业界的应用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众包在学术界的应用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众包计算研究问题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C567-5378-49F4-8EAE-2565C381E387}" type="datetime1">
              <a:rPr lang="zh-CN" altLang="en-US" smtClean="0"/>
              <a:pPr/>
              <a:t>2016/3/28</a:t>
            </a:fld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众包在学术界的应用总结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微任务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独立并行处理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大任务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独立并行处理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协同顺序处理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探索发现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C567-5378-49F4-8EAE-2565C381E387}" type="datetime1">
              <a:rPr lang="zh-CN" altLang="en-US" smtClean="0"/>
              <a:pPr/>
              <a:t>2016/3/28</a:t>
            </a:fld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自然存在的大众提供的数据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Natural </a:t>
            </a:r>
            <a:r>
              <a:rPr lang="en-US" altLang="zh-CN" dirty="0" smtClean="0"/>
              <a:t>c</a:t>
            </a:r>
            <a:r>
              <a:rPr lang="en-US" dirty="0" smtClean="0"/>
              <a:t>rowd-provided </a:t>
            </a:r>
            <a:r>
              <a:rPr lang="en-US" altLang="zh-CN" dirty="0" smtClean="0"/>
              <a:t>data</a:t>
            </a:r>
          </a:p>
          <a:p>
            <a:pPr>
              <a:buNone/>
            </a:pP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                        Movie ratings               </a:t>
            </a:r>
            <a:r>
              <a:rPr lang="zh-CN" altLang="en-US" dirty="0" smtClean="0"/>
              <a:t>电影评分</a:t>
            </a:r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                        Mobile app ratings      </a:t>
            </a:r>
            <a:r>
              <a:rPr lang="zh-CN" altLang="en-US" dirty="0" smtClean="0"/>
              <a:t>移动应用评分</a:t>
            </a:r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                        Flight time                    </a:t>
            </a:r>
            <a:r>
              <a:rPr lang="zh-CN" altLang="en-US" dirty="0" smtClean="0"/>
              <a:t>航班时间</a:t>
            </a:r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                        Stock prices                  </a:t>
            </a:r>
            <a:r>
              <a:rPr lang="zh-CN" altLang="en-US" dirty="0" smtClean="0"/>
              <a:t>股票价格</a:t>
            </a:r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                        </a:t>
            </a:r>
            <a:r>
              <a:rPr lang="en-US" dirty="0" err="1" smtClean="0"/>
              <a:t>Microblog</a:t>
            </a:r>
            <a:r>
              <a:rPr lang="en-US" dirty="0" smtClean="0"/>
              <a:t>                     </a:t>
            </a:r>
            <a:r>
              <a:rPr lang="zh-CN" altLang="en-US" dirty="0" smtClean="0"/>
              <a:t>微博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C567-5378-49F4-8EAE-2565C381E387}" type="datetime1">
              <a:rPr lang="zh-CN" altLang="en-US" smtClean="0"/>
              <a:pPr/>
              <a:t>2016/3/28</a:t>
            </a:fld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3074" name="Picture 2" descr="C:\Users\Wentao\Desktop\imd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799" y="2342855"/>
            <a:ext cx="1080120" cy="660569"/>
          </a:xfrm>
          <a:prstGeom prst="rect">
            <a:avLst/>
          </a:prstGeom>
          <a:noFill/>
        </p:spPr>
      </p:pic>
      <p:pic>
        <p:nvPicPr>
          <p:cNvPr id="3075" name="Picture 3" descr="C:\Users\Wentao\Desktop\g_pla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2828" y="3187944"/>
            <a:ext cx="748112" cy="748112"/>
          </a:xfrm>
          <a:prstGeom prst="rect">
            <a:avLst/>
          </a:prstGeom>
          <a:noFill/>
        </p:spPr>
      </p:pic>
      <p:pic>
        <p:nvPicPr>
          <p:cNvPr id="3078" name="Picture 6" descr="C:\Users\Wentao\Desktop\orbitz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4174958"/>
            <a:ext cx="1538879" cy="432048"/>
          </a:xfrm>
          <a:prstGeom prst="rect">
            <a:avLst/>
          </a:prstGeom>
          <a:noFill/>
        </p:spPr>
      </p:pic>
      <p:pic>
        <p:nvPicPr>
          <p:cNvPr id="3081" name="Picture 9" descr="C:\Users\Wentao\Desktop\aastock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8311" y="4812250"/>
            <a:ext cx="841648" cy="768364"/>
          </a:xfrm>
          <a:prstGeom prst="rect">
            <a:avLst/>
          </a:prstGeom>
          <a:noFill/>
        </p:spPr>
      </p:pic>
      <p:pic>
        <p:nvPicPr>
          <p:cNvPr id="3082" name="Picture 10" descr="C:\Users\Wentao\Desktop\weibo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43607" y="5733256"/>
            <a:ext cx="743765" cy="580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众包面临的挑战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a) </a:t>
            </a:r>
            <a:r>
              <a:rPr lang="zh-CN" altLang="en-US" dirty="0" smtClean="0"/>
              <a:t>质量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大众参与者有着各异且未知的可信度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同一参与者在不同类型任务中有不同的可信度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b) </a:t>
            </a:r>
            <a:r>
              <a:rPr lang="zh-CN" altLang="en-US" dirty="0" smtClean="0"/>
              <a:t>成本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只选取少量高质量大众参与者完成任务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不是所有任务都需要人类智慧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定价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c) </a:t>
            </a:r>
            <a:r>
              <a:rPr lang="zh-CN" altLang="en-US" dirty="0" smtClean="0"/>
              <a:t>流程设计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分解大任务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并行或串行</a:t>
            </a:r>
            <a:endParaRPr lang="en-US" altLang="zh-CN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C567-5378-49F4-8EAE-2565C381E387}" type="datetime1">
              <a:rPr lang="zh-CN" altLang="en-US" smtClean="0"/>
              <a:pPr/>
              <a:t>2016/3/28</a:t>
            </a:fld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众包计算研究问题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真相发现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大众</a:t>
            </a:r>
            <a:r>
              <a:rPr lang="zh-CN" altLang="en-US" dirty="0" smtClean="0"/>
              <a:t>征</a:t>
            </a:r>
            <a:r>
              <a:rPr lang="zh-CN" altLang="en-US" dirty="0" smtClean="0"/>
              <a:t>信分</a:t>
            </a:r>
            <a:r>
              <a:rPr lang="zh-CN" altLang="en-US" dirty="0" smtClean="0"/>
              <a:t>析、建模与推荐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众包任</a:t>
            </a:r>
            <a:r>
              <a:rPr lang="zh-CN" altLang="en-US" dirty="0" smtClean="0"/>
              <a:t>务推荐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众包大</a:t>
            </a:r>
            <a:r>
              <a:rPr lang="zh-CN" altLang="en-US" dirty="0" smtClean="0"/>
              <a:t>数据分析挖掘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结</a:t>
            </a:r>
            <a:r>
              <a:rPr lang="zh-CN" altLang="en-US" dirty="0" smtClean="0"/>
              <a:t>合众包与自</a:t>
            </a:r>
            <a:r>
              <a:rPr lang="zh-CN" altLang="en-US" dirty="0" smtClean="0"/>
              <a:t>动算法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新众包应</a:t>
            </a:r>
            <a:r>
              <a:rPr lang="zh-CN" altLang="en-US" dirty="0" smtClean="0"/>
              <a:t>用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C567-5378-49F4-8EAE-2565C381E387}" type="datetime1">
              <a:rPr lang="zh-CN" altLang="en-US" smtClean="0"/>
              <a:pPr/>
              <a:t>2016/3/28</a:t>
            </a:fld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众包计算研究问题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C567-5378-49F4-8EAE-2565C381E387}" type="datetime1">
              <a:rPr lang="zh-CN" altLang="en-US" smtClean="0"/>
              <a:pPr/>
              <a:t>2016/3/28</a:t>
            </a:fld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1026" name="Picture 2" descr="C:\Users\Wentao\Desktop\imag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6716" y="2924944"/>
            <a:ext cx="2426303" cy="1512168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388404" y="3198574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Calibri" pitchFamily="34" charset="0"/>
              </a:rPr>
              <a:t>blue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50758" y="3207200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Calibri" pitchFamily="34" charset="0"/>
              </a:rPr>
              <a:t>blue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64468" y="3198574"/>
            <a:ext cx="782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Calibri" pitchFamily="34" charset="0"/>
              </a:rPr>
              <a:t>green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84548" y="3198574"/>
            <a:ext cx="85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Calibri" pitchFamily="34" charset="0"/>
              </a:rPr>
              <a:t>brown</a:t>
            </a:r>
            <a:endParaRPr lang="en-US" sz="2000" dirty="0">
              <a:latin typeface="Calibri" pitchFamily="34" charset="0"/>
            </a:endParaRPr>
          </a:p>
        </p:txBody>
      </p:sp>
      <p:pic>
        <p:nvPicPr>
          <p:cNvPr id="1027" name="Picture 3" descr="E:\Dropbox\mobile icons\righ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9038" y="3702630"/>
            <a:ext cx="437816" cy="427137"/>
          </a:xfrm>
          <a:prstGeom prst="rect">
            <a:avLst/>
          </a:prstGeom>
          <a:noFill/>
        </p:spPr>
      </p:pic>
      <p:pic>
        <p:nvPicPr>
          <p:cNvPr id="1028" name="Picture 4" descr="E:\Dropbox\mobile icons\wron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5988" y="3702630"/>
            <a:ext cx="432048" cy="446450"/>
          </a:xfrm>
          <a:prstGeom prst="rect">
            <a:avLst/>
          </a:prstGeom>
          <a:noFill/>
        </p:spPr>
      </p:pic>
      <p:pic>
        <p:nvPicPr>
          <p:cNvPr id="16" name="Picture 4" descr="E:\Dropbox\mobile icons\wron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0572" y="3702630"/>
            <a:ext cx="432048" cy="446450"/>
          </a:xfrm>
          <a:prstGeom prst="rect">
            <a:avLst/>
          </a:prstGeom>
          <a:noFill/>
        </p:spPr>
      </p:pic>
      <p:pic>
        <p:nvPicPr>
          <p:cNvPr id="17" name="Picture 3" descr="E:\Dropbox\mobile icons\righ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2094" y="3711256"/>
            <a:ext cx="437816" cy="427137"/>
          </a:xfrm>
          <a:prstGeom prst="rect">
            <a:avLst/>
          </a:prstGeom>
          <a:noFill/>
        </p:spPr>
      </p:pic>
      <p:sp>
        <p:nvSpPr>
          <p:cNvPr id="21" name="Rounded Rectangle 20"/>
          <p:cNvSpPr/>
          <p:nvPr/>
        </p:nvSpPr>
        <p:spPr>
          <a:xfrm>
            <a:off x="467544" y="1700808"/>
            <a:ext cx="8208912" cy="108012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alibri" pitchFamily="34" charset="0"/>
              </a:rPr>
              <a:t>Truth discovery </a:t>
            </a:r>
          </a:p>
          <a:p>
            <a:pPr algn="ctr"/>
            <a:r>
              <a:rPr lang="zh-CN" altLang="en-US" sz="2400" b="1" dirty="0" smtClean="0">
                <a:latin typeface="Calibri" pitchFamily="34" charset="0"/>
              </a:rPr>
              <a:t>真相发现</a:t>
            </a:r>
            <a:endParaRPr lang="en-US" sz="2400" b="1" dirty="0">
              <a:latin typeface="Calibri" pitchFamily="34" charset="0"/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 cstate="print"/>
          <a:srcRect b="18824"/>
          <a:stretch>
            <a:fillRect/>
          </a:stretch>
        </p:blipFill>
        <p:spPr bwMode="auto">
          <a:xfrm>
            <a:off x="1043608" y="4622800"/>
            <a:ext cx="6455648" cy="118246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26" name="TextBox 25"/>
          <p:cNvSpPr txBox="1"/>
          <p:nvPr/>
        </p:nvSpPr>
        <p:spPr>
          <a:xfrm>
            <a:off x="7558588" y="492091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不可信</a:t>
            </a:r>
            <a:endParaRPr 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654518" y="4683104"/>
            <a:ext cx="50405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258152" y="4686550"/>
            <a:ext cx="504056" cy="1440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028364" y="3209084"/>
            <a:ext cx="85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Calibri" pitchFamily="34" charset="0"/>
              </a:rPr>
              <a:t>brown</a:t>
            </a:r>
            <a:endParaRPr lang="en-US" sz="2000" dirty="0">
              <a:latin typeface="Calibri" pitchFamily="34" charset="0"/>
            </a:endParaRPr>
          </a:p>
        </p:txBody>
      </p:sp>
      <p:pic>
        <p:nvPicPr>
          <p:cNvPr id="30" name="Picture 4" descr="E:\Dropbox\mobile icons\wron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23368" y="3713140"/>
            <a:ext cx="432048" cy="44645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1115616" y="5877272"/>
            <a:ext cx="6552728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  <a:latin typeface="Calibri" pitchFamily="34" charset="0"/>
              </a:rPr>
              <a:t>How about subjective or generative tasks </a:t>
            </a:r>
            <a:br>
              <a:rPr lang="en-US" altLang="zh-CN" sz="2400" dirty="0" smtClean="0">
                <a:solidFill>
                  <a:srgbClr val="00B050"/>
                </a:solidFill>
                <a:latin typeface="Calibri" pitchFamily="34" charset="0"/>
              </a:rPr>
            </a:br>
            <a:r>
              <a:rPr lang="en-US" altLang="zh-CN" sz="2400" dirty="0" smtClean="0">
                <a:solidFill>
                  <a:srgbClr val="00B050"/>
                </a:solidFill>
                <a:latin typeface="Calibri" pitchFamily="34" charset="0"/>
              </a:rPr>
              <a:t>(e.g., logo design, article writing)?</a:t>
            </a:r>
            <a:endParaRPr lang="zh-CN" altLang="en-US" sz="2400" dirty="0">
              <a:solidFill>
                <a:srgbClr val="00B05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26" grpId="0"/>
      <p:bldP spid="27" grpId="0" animBg="1"/>
      <p:bldP spid="28" grpId="0" animBg="1"/>
      <p:bldP spid="29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众包计算研究问题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C567-5378-49F4-8EAE-2565C381E387}" type="datetime1">
              <a:rPr lang="zh-CN" altLang="en-US" smtClean="0"/>
              <a:pPr/>
              <a:t>2016/3/28</a:t>
            </a:fld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67544" y="1628800"/>
            <a:ext cx="8208912" cy="122413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alibri" pitchFamily="34" charset="0"/>
              </a:rPr>
              <a:t>Crowd reliability </a:t>
            </a:r>
            <a:r>
              <a:rPr lang="en-US" altLang="zh-CN" sz="2400" b="1" dirty="0" smtClean="0">
                <a:latin typeface="Calibri" pitchFamily="34" charset="0"/>
              </a:rPr>
              <a:t>analysis, modeling, and recommendation</a:t>
            </a:r>
            <a:endParaRPr lang="en-US" sz="2400" b="1" dirty="0" smtClean="0">
              <a:latin typeface="Calibri" pitchFamily="34" charset="0"/>
            </a:endParaRPr>
          </a:p>
          <a:p>
            <a:pPr algn="ctr"/>
            <a:r>
              <a:rPr lang="zh-CN" altLang="en-US" sz="2400" b="1" dirty="0" smtClean="0">
                <a:latin typeface="Calibri" pitchFamily="34" charset="0"/>
              </a:rPr>
              <a:t>大众征信分析、建模与推荐</a:t>
            </a:r>
            <a:endParaRPr lang="en-US" sz="2400" b="1" dirty="0">
              <a:latin typeface="Calibri" pitchFamily="34" charset="0"/>
            </a:endParaRPr>
          </a:p>
        </p:txBody>
      </p:sp>
      <p:pic>
        <p:nvPicPr>
          <p:cNvPr id="7" name="Picture 2" descr="C:\Users\Wentao\Desktop\1359005856501.jpg"/>
          <p:cNvPicPr>
            <a:picLocks noChangeAspect="1" noChangeArrowheads="1"/>
          </p:cNvPicPr>
          <p:nvPr/>
        </p:nvPicPr>
        <p:blipFill>
          <a:blip r:embed="rId2" cstate="print"/>
          <a:srcRect t="5553" b="42726"/>
          <a:stretch>
            <a:fillRect/>
          </a:stretch>
        </p:blipFill>
        <p:spPr bwMode="auto">
          <a:xfrm>
            <a:off x="827584" y="2924944"/>
            <a:ext cx="7632848" cy="1656184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905242" y="2956882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 95%</a:t>
            </a:r>
            <a:endParaRPr lang="en-US" sz="20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75116" y="3418490"/>
            <a:ext cx="504056" cy="18714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46552" y="3715148"/>
            <a:ext cx="504056" cy="18714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4654033"/>
            <a:ext cx="6720483" cy="215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3275856" y="5514648"/>
            <a:ext cx="788178" cy="2479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211960" y="4835454"/>
            <a:ext cx="1313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 90%</a:t>
            </a:r>
            <a:endParaRPr lang="en-US" sz="20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04166" y="3068960"/>
            <a:ext cx="792088" cy="2160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2" grpId="0" animBg="1"/>
      <p:bldP spid="14" grpId="0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众包计算研究问题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C567-5378-49F4-8EAE-2565C381E387}" type="datetime1">
              <a:rPr lang="zh-CN" altLang="en-US" smtClean="0"/>
              <a:pPr/>
              <a:t>2016/3/28</a:t>
            </a:fld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7544" y="1628800"/>
            <a:ext cx="8208912" cy="11521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latin typeface="Calibri" pitchFamily="34" charset="0"/>
              </a:rPr>
              <a:t>Task recommendation</a:t>
            </a:r>
          </a:p>
          <a:p>
            <a:pPr algn="ctr"/>
            <a:r>
              <a:rPr lang="zh-CN" altLang="en-US" sz="2400" b="1" dirty="0" smtClean="0">
                <a:latin typeface="Calibri" pitchFamily="34" charset="0"/>
              </a:rPr>
              <a:t>众包任</a:t>
            </a:r>
            <a:r>
              <a:rPr lang="zh-CN" altLang="en-US" sz="2400" b="1" dirty="0" smtClean="0">
                <a:latin typeface="Calibri" pitchFamily="34" charset="0"/>
              </a:rPr>
              <a:t>务推荐</a:t>
            </a:r>
            <a:endParaRPr lang="en-US" sz="2400" b="1" dirty="0">
              <a:latin typeface="Calibri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3" y="2780928"/>
            <a:ext cx="4438515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00510" y="2780927"/>
            <a:ext cx="3744416" cy="3769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众包计算研究问题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大数据分析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C567-5378-49F4-8EAE-2565C381E387}" type="datetime1">
              <a:rPr lang="zh-CN" altLang="en-US" smtClean="0"/>
              <a:pPr/>
              <a:t>2016/3/28</a:t>
            </a:fld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pic>
        <p:nvPicPr>
          <p:cNvPr id="14" name="Picture 7" descr="C:\Users\Wentao\Desktop\big dat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791438"/>
            <a:ext cx="6336703" cy="1403393"/>
          </a:xfrm>
          <a:prstGeom prst="rect">
            <a:avLst/>
          </a:prstGeom>
          <a:noFill/>
        </p:spPr>
      </p:pic>
      <p:sp>
        <p:nvSpPr>
          <p:cNvPr id="15" name="Rounded Rectangle 14"/>
          <p:cNvSpPr/>
          <p:nvPr/>
        </p:nvSpPr>
        <p:spPr>
          <a:xfrm>
            <a:off x="467544" y="1628800"/>
            <a:ext cx="8208912" cy="10801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alibri" pitchFamily="34" charset="0"/>
              </a:rPr>
              <a:t>Big data analy</a:t>
            </a:r>
            <a:r>
              <a:rPr lang="en-US" altLang="zh-CN" sz="2400" b="1" dirty="0" smtClean="0">
                <a:latin typeface="Calibri" pitchFamily="34" charset="0"/>
              </a:rPr>
              <a:t>sis and mining</a:t>
            </a:r>
            <a:endParaRPr lang="en-US" sz="2400" b="1" dirty="0" smtClean="0">
              <a:latin typeface="Calibri" pitchFamily="34" charset="0"/>
            </a:endParaRPr>
          </a:p>
          <a:p>
            <a:pPr algn="ctr"/>
            <a:r>
              <a:rPr lang="zh-CN" altLang="en-US" sz="2400" b="1" dirty="0" smtClean="0">
                <a:latin typeface="Calibri" pitchFamily="34" charset="0"/>
              </a:rPr>
              <a:t>众包大数据分析与挖掘</a:t>
            </a:r>
            <a:endParaRPr lang="en-US" sz="2400" b="1" dirty="0">
              <a:latin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03648" y="4326188"/>
            <a:ext cx="1296144" cy="5040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00B050"/>
                </a:solidFill>
              </a:rPr>
              <a:t>行为特性</a:t>
            </a:r>
            <a:endParaRPr lang="zh-CN" altLang="en-US" sz="2000" b="1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03648" y="5580292"/>
            <a:ext cx="1296144" cy="5040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00B050"/>
                </a:solidFill>
              </a:rPr>
              <a:t>类型偏好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03648" y="4963750"/>
            <a:ext cx="1296144" cy="5040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00B050"/>
                </a:solidFill>
              </a:rPr>
              <a:t>能力特性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03648" y="6186324"/>
            <a:ext cx="1296144" cy="5040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00B050"/>
                </a:solidFill>
              </a:rPr>
              <a:t>价格偏好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707904" y="5085184"/>
            <a:ext cx="1800200" cy="792088"/>
          </a:xfrm>
          <a:prstGeom prst="roundRect">
            <a:avLst/>
          </a:prstGeom>
          <a:noFill/>
          <a:ln w="50800" cmpd="dbl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MapReduce</a:t>
            </a:r>
            <a:endParaRPr lang="zh-CN" altLang="en-US" sz="2000" b="1" dirty="0" smtClean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zh-CN" altLang="en-US" sz="2000" b="1" dirty="0" smtClean="0">
                <a:solidFill>
                  <a:srgbClr val="00B0F0"/>
                </a:solidFill>
              </a:rPr>
              <a:t>大数据分析</a:t>
            </a:r>
            <a:endParaRPr lang="en-US" altLang="zh-CN" sz="2000" b="1" dirty="0" smtClean="0">
              <a:solidFill>
                <a:srgbClr val="00B0F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25484" y="4312554"/>
            <a:ext cx="1512168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新用户界面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225484" y="5566658"/>
            <a:ext cx="1512168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新任务定价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25484" y="4960626"/>
            <a:ext cx="1512168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新搜索引擎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25484" y="6184762"/>
            <a:ext cx="1512168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新任务推荐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>
            <a:stCxn id="16" idx="3"/>
            <a:endCxn id="20" idx="1"/>
          </p:cNvCxnSpPr>
          <p:nvPr/>
        </p:nvCxnSpPr>
        <p:spPr>
          <a:xfrm>
            <a:off x="2699792" y="4578216"/>
            <a:ext cx="1008112" cy="903012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2699792" y="5215778"/>
            <a:ext cx="1008112" cy="26545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20" idx="1"/>
          </p:cNvCxnSpPr>
          <p:nvPr/>
        </p:nvCxnSpPr>
        <p:spPr>
          <a:xfrm flipV="1">
            <a:off x="2699792" y="5481228"/>
            <a:ext cx="1008112" cy="351092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20" idx="1"/>
          </p:cNvCxnSpPr>
          <p:nvPr/>
        </p:nvCxnSpPr>
        <p:spPr>
          <a:xfrm flipV="1">
            <a:off x="2699792" y="5481228"/>
            <a:ext cx="1008112" cy="957124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0" idx="3"/>
            <a:endCxn id="21" idx="1"/>
          </p:cNvCxnSpPr>
          <p:nvPr/>
        </p:nvCxnSpPr>
        <p:spPr>
          <a:xfrm flipV="1">
            <a:off x="5508104" y="4564582"/>
            <a:ext cx="717380" cy="91664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0" idx="3"/>
            <a:endCxn id="23" idx="1"/>
          </p:cNvCxnSpPr>
          <p:nvPr/>
        </p:nvCxnSpPr>
        <p:spPr>
          <a:xfrm flipV="1">
            <a:off x="5508104" y="5212654"/>
            <a:ext cx="717380" cy="26857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3"/>
            <a:endCxn id="22" idx="1"/>
          </p:cNvCxnSpPr>
          <p:nvPr/>
        </p:nvCxnSpPr>
        <p:spPr>
          <a:xfrm>
            <a:off x="5508104" y="5481228"/>
            <a:ext cx="717380" cy="33745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0" idx="3"/>
            <a:endCxn id="24" idx="1"/>
          </p:cNvCxnSpPr>
          <p:nvPr/>
        </p:nvCxnSpPr>
        <p:spPr>
          <a:xfrm>
            <a:off x="5508104" y="5481228"/>
            <a:ext cx="717380" cy="95556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rved Right Arrow 41"/>
          <p:cNvSpPr/>
          <p:nvPr/>
        </p:nvSpPr>
        <p:spPr>
          <a:xfrm>
            <a:off x="539552" y="3645024"/>
            <a:ext cx="720080" cy="1944216"/>
          </a:xfrm>
          <a:prstGeom prst="curved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4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众包计算研究问题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C567-5378-49F4-8EAE-2565C381E387}" type="datetime1">
              <a:rPr lang="zh-CN" altLang="en-US" smtClean="0"/>
              <a:pPr/>
              <a:t>2016/3/28</a:t>
            </a:fld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67544" y="1628800"/>
            <a:ext cx="8208912" cy="108012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latin typeface="Calibri" pitchFamily="34" charset="0"/>
              </a:rPr>
              <a:t>Combining </a:t>
            </a:r>
            <a:r>
              <a:rPr lang="en-US" altLang="zh-CN" sz="2400" b="1" dirty="0" err="1" smtClean="0">
                <a:latin typeface="Calibri" pitchFamily="34" charset="0"/>
              </a:rPr>
              <a:t>crowdsourcing</a:t>
            </a:r>
            <a:r>
              <a:rPr lang="en-US" altLang="zh-CN" sz="2400" b="1" dirty="0" smtClean="0">
                <a:latin typeface="Calibri" pitchFamily="34" charset="0"/>
              </a:rPr>
              <a:t> with automatic algorithms</a:t>
            </a:r>
          </a:p>
          <a:p>
            <a:pPr algn="ctr"/>
            <a:r>
              <a:rPr lang="zh-CN" altLang="en-US" sz="2400" b="1" dirty="0" smtClean="0">
                <a:latin typeface="Calibri" pitchFamily="34" charset="0"/>
              </a:rPr>
              <a:t>结合众包与自动算法</a:t>
            </a:r>
            <a:endParaRPr lang="en-US" sz="2400" b="1" dirty="0">
              <a:latin typeface="Calibri" pitchFamily="34" charset="0"/>
            </a:endParaRPr>
          </a:p>
        </p:txBody>
      </p:sp>
      <p:pic>
        <p:nvPicPr>
          <p:cNvPr id="8194" name="Picture 2" descr="C:\Users\oywt\Desktop\u=2860384531,3610907674&amp;fm=21&amp;gp=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429000"/>
            <a:ext cx="3143250" cy="20955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4283968" y="3429000"/>
            <a:ext cx="1800200" cy="79208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latin typeface="Calibri" pitchFamily="34" charset="0"/>
              </a:rPr>
              <a:t>Classifier</a:t>
            </a:r>
            <a:endParaRPr lang="zh-CN" altLang="en-US" sz="2400" b="1" dirty="0" smtClean="0"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79912" y="5085184"/>
            <a:ext cx="1296144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Calibri" pitchFamily="34" charset="0"/>
              </a:rPr>
              <a:t>Class</a:t>
            </a:r>
            <a:endParaRPr lang="zh-CN" altLang="en-US" b="1" dirty="0" smtClean="0">
              <a:latin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92080" y="5085184"/>
            <a:ext cx="1368152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Calibri" pitchFamily="34" charset="0"/>
              </a:rPr>
              <a:t>Confidence</a:t>
            </a:r>
            <a:endParaRPr lang="zh-CN" altLang="en-US" b="1" dirty="0" smtClean="0">
              <a:latin typeface="Calibri" pitchFamily="34" charset="0"/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6609244" y="4293096"/>
            <a:ext cx="1368152" cy="72008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Calibri" pitchFamily="34" charset="0"/>
              </a:rPr>
              <a:t>Low?</a:t>
            </a:r>
            <a:endParaRPr lang="zh-CN" altLang="en-US" sz="2000" b="1" dirty="0" smtClean="0">
              <a:latin typeface="Calibri" pitchFamily="34" charset="0"/>
            </a:endParaRPr>
          </a:p>
        </p:txBody>
      </p:sp>
      <p:sp>
        <p:nvSpPr>
          <p:cNvPr id="13" name="Snip Single Corner Rectangle 12"/>
          <p:cNvSpPr/>
          <p:nvPr/>
        </p:nvSpPr>
        <p:spPr>
          <a:xfrm>
            <a:off x="7884368" y="5013176"/>
            <a:ext cx="1152128" cy="720080"/>
          </a:xfrm>
          <a:prstGeom prst="snip1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Calibri" pitchFamily="34" charset="0"/>
              </a:rPr>
              <a:t>Crowd-sourcing</a:t>
            </a:r>
            <a:endParaRPr lang="zh-CN" altLang="en-US" sz="2000" b="1" dirty="0" smtClean="0">
              <a:latin typeface="Calibri" pitchFamily="34" charset="0"/>
            </a:endParaRPr>
          </a:p>
        </p:txBody>
      </p:sp>
      <p:sp>
        <p:nvSpPr>
          <p:cNvPr id="14" name="Snip Single Corner Rectangle 13"/>
          <p:cNvSpPr/>
          <p:nvPr/>
        </p:nvSpPr>
        <p:spPr>
          <a:xfrm>
            <a:off x="6691762" y="3469478"/>
            <a:ext cx="1213626" cy="576064"/>
          </a:xfrm>
          <a:prstGeom prst="snip1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Calibri" pitchFamily="34" charset="0"/>
              </a:rPr>
              <a:t>Next </a:t>
            </a:r>
            <a:r>
              <a:rPr lang="en-US" altLang="zh-CN" sz="2000" b="1" dirty="0" err="1" smtClean="0">
                <a:latin typeface="Calibri" pitchFamily="34" charset="0"/>
              </a:rPr>
              <a:t>img</a:t>
            </a:r>
            <a:endParaRPr lang="zh-CN" altLang="en-US" sz="2000" b="1" dirty="0" smtClean="0">
              <a:latin typeface="Calibri" pitchFamily="34" charset="0"/>
            </a:endParaRPr>
          </a:p>
        </p:txBody>
      </p:sp>
      <p:cxnSp>
        <p:nvCxnSpPr>
          <p:cNvPr id="16" name="Straight Arrow Connector 15"/>
          <p:cNvCxnSpPr>
            <a:stCxn id="9" idx="2"/>
            <a:endCxn id="10" idx="0"/>
          </p:cNvCxnSpPr>
          <p:nvPr/>
        </p:nvCxnSpPr>
        <p:spPr>
          <a:xfrm flipH="1">
            <a:off x="4427984" y="4221088"/>
            <a:ext cx="756084" cy="86409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2"/>
            <a:endCxn id="11" idx="0"/>
          </p:cNvCxnSpPr>
          <p:nvPr/>
        </p:nvCxnSpPr>
        <p:spPr>
          <a:xfrm>
            <a:off x="5184068" y="4221088"/>
            <a:ext cx="792088" cy="864096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hape 19"/>
          <p:cNvCxnSpPr>
            <a:stCxn id="11" idx="3"/>
            <a:endCxn id="12" idx="2"/>
          </p:cNvCxnSpPr>
          <p:nvPr/>
        </p:nvCxnSpPr>
        <p:spPr>
          <a:xfrm flipV="1">
            <a:off x="6660232" y="5013176"/>
            <a:ext cx="633088" cy="324036"/>
          </a:xfrm>
          <a:prstGeom prst="bentConnector2">
            <a:avLst/>
          </a:prstGeom>
          <a:ln w="254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0"/>
            <a:endCxn id="14" idx="1"/>
          </p:cNvCxnSpPr>
          <p:nvPr/>
        </p:nvCxnSpPr>
        <p:spPr>
          <a:xfrm flipV="1">
            <a:off x="7293320" y="4045542"/>
            <a:ext cx="5255" cy="247554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hape 23"/>
          <p:cNvCxnSpPr>
            <a:stCxn id="12" idx="3"/>
            <a:endCxn id="13" idx="3"/>
          </p:cNvCxnSpPr>
          <p:nvPr/>
        </p:nvCxnSpPr>
        <p:spPr>
          <a:xfrm>
            <a:off x="7977396" y="4653136"/>
            <a:ext cx="483036" cy="360040"/>
          </a:xfrm>
          <a:prstGeom prst="bentConnector2">
            <a:avLst/>
          </a:prstGeom>
          <a:ln w="254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8194" idx="3"/>
            <a:endCxn id="9" idx="1"/>
          </p:cNvCxnSpPr>
          <p:nvPr/>
        </p:nvCxnSpPr>
        <p:spPr>
          <a:xfrm flipV="1">
            <a:off x="3610794" y="3825044"/>
            <a:ext cx="673174" cy="651706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338272" y="403503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Calibri" pitchFamily="34" charset="0"/>
              </a:rPr>
              <a:t>No</a:t>
            </a:r>
            <a:endParaRPr lang="zh-CN" altLang="en-US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24846" y="4324626"/>
            <a:ext cx="49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Calibri" pitchFamily="34" charset="0"/>
              </a:rPr>
              <a:t>Yes</a:t>
            </a:r>
            <a:endParaRPr lang="zh-CN" altLang="en-US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7" grpId="0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众包计算研究问题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C567-5378-49F4-8EAE-2565C381E387}" type="datetime1">
              <a:rPr lang="zh-CN" altLang="en-US" smtClean="0"/>
              <a:pPr/>
              <a:t>2016/3/28</a:t>
            </a:fld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67544" y="1628800"/>
            <a:ext cx="8208912" cy="122413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latin typeface="Calibri" pitchFamily="34" charset="0"/>
              </a:rPr>
              <a:t>New a</a:t>
            </a:r>
            <a:r>
              <a:rPr lang="en-US" sz="2400" b="1" dirty="0" smtClean="0">
                <a:latin typeface="Calibri" pitchFamily="34" charset="0"/>
              </a:rPr>
              <a:t>pplications</a:t>
            </a:r>
          </a:p>
          <a:p>
            <a:pPr algn="ctr"/>
            <a:r>
              <a:rPr lang="zh-CN" altLang="en-US" sz="2400" b="1" dirty="0" smtClean="0">
                <a:latin typeface="Calibri" pitchFamily="34" charset="0"/>
              </a:rPr>
              <a:t>新众包应</a:t>
            </a:r>
            <a:r>
              <a:rPr lang="zh-CN" altLang="en-US" sz="2400" b="1" dirty="0" smtClean="0">
                <a:latin typeface="Calibri" pitchFamily="34" charset="0"/>
              </a:rPr>
              <a:t>用</a:t>
            </a:r>
            <a:endParaRPr lang="en-US" sz="2400" b="1" dirty="0">
              <a:latin typeface="Calibri" pitchFamily="34" charset="0"/>
            </a:endParaRPr>
          </a:p>
        </p:txBody>
      </p:sp>
      <p:pic>
        <p:nvPicPr>
          <p:cNvPr id="7" name="Picture 6" descr="C:\Users\Wentao\Desktop\Banner_Applications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068959"/>
            <a:ext cx="8183008" cy="312383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什么是众包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C567-5378-49F4-8EAE-2565C381E387}" type="datetime1">
              <a:rPr lang="zh-CN" altLang="en-US" smtClean="0"/>
              <a:pPr/>
              <a:t>2016/3/28</a:t>
            </a:fld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pic>
        <p:nvPicPr>
          <p:cNvPr id="6" name="Picture 2" descr="C:\Users\Wentao\Desktop\27466-2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620688"/>
            <a:ext cx="990600" cy="990600"/>
          </a:xfrm>
          <a:prstGeom prst="rect">
            <a:avLst/>
          </a:prstGeom>
          <a:noFill/>
        </p:spPr>
      </p:pic>
      <p:sp>
        <p:nvSpPr>
          <p:cNvPr id="7" name="Rounded Rectangle 6"/>
          <p:cNvSpPr/>
          <p:nvPr/>
        </p:nvSpPr>
        <p:spPr>
          <a:xfrm>
            <a:off x="228600" y="1900808"/>
            <a:ext cx="8686800" cy="1024136"/>
          </a:xfrm>
          <a:prstGeom prst="roundRect">
            <a:avLst/>
          </a:prstGeom>
          <a:noFill/>
          <a:ln w="50800" cmpd="dbl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22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众包是一种向</a:t>
            </a:r>
            <a:r>
              <a:rPr lang="zh-CN" altLang="en-US" sz="2200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大众</a:t>
            </a:r>
            <a:r>
              <a:rPr lang="zh-CN" altLang="en-US" sz="22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（通常</a:t>
            </a:r>
            <a:r>
              <a:rPr lang="zh-CN" altLang="en-US" sz="2200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未知</a:t>
            </a:r>
            <a:r>
              <a:rPr lang="zh-CN" altLang="en-US" sz="22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）而非传统的雇员或供应商获取</a:t>
            </a:r>
            <a:r>
              <a:rPr lang="zh-CN" altLang="en-US" sz="2200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服务</a:t>
            </a:r>
            <a:r>
              <a:rPr lang="zh-CN" altLang="en-US" sz="22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、</a:t>
            </a:r>
            <a:r>
              <a:rPr lang="zh-CN" altLang="en-US" sz="2200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想法</a:t>
            </a:r>
            <a:r>
              <a:rPr lang="zh-CN" altLang="en-US" sz="22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或</a:t>
            </a:r>
            <a:r>
              <a:rPr lang="zh-CN" altLang="en-US" sz="2200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内容</a:t>
            </a:r>
            <a:r>
              <a:rPr lang="zh-CN" altLang="en-US" sz="22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的过程。</a:t>
            </a:r>
            <a:endParaRPr lang="en-US" sz="2200" dirty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51520" y="4797152"/>
            <a:ext cx="8686800" cy="1152128"/>
          </a:xfrm>
          <a:prstGeom prst="roundRect">
            <a:avLst/>
          </a:prstGeom>
          <a:noFill/>
          <a:ln w="50800" cmpd="dbl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22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众包具有强大的潜能，可以以</a:t>
            </a:r>
            <a:r>
              <a:rPr lang="zh-CN" altLang="en-US" sz="2200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有成效</a:t>
            </a:r>
            <a:r>
              <a:rPr lang="zh-CN" altLang="en-US" sz="22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、</a:t>
            </a:r>
            <a:r>
              <a:rPr lang="zh-CN" altLang="en-US" sz="2200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有效率（时间、金钱）</a:t>
            </a:r>
            <a:r>
              <a:rPr lang="zh-CN" altLang="en-US" sz="22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、</a:t>
            </a:r>
            <a:r>
              <a:rPr lang="zh-CN" altLang="en-US" sz="2200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新颖</a:t>
            </a:r>
            <a:r>
              <a:rPr lang="zh-CN" altLang="en-US" sz="22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的方式解决多种问题。</a:t>
            </a:r>
            <a:endParaRPr lang="en-US" sz="2200" dirty="0" smtClean="0">
              <a:solidFill>
                <a:schemeClr val="tx1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51520" y="3319948"/>
            <a:ext cx="8686800" cy="1024136"/>
          </a:xfrm>
          <a:prstGeom prst="roundRect">
            <a:avLst/>
          </a:prstGeom>
          <a:noFill/>
          <a:ln w="50800" cmpd="dbl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22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众包通过</a:t>
            </a:r>
            <a:r>
              <a:rPr lang="zh-CN" altLang="en-US" sz="2200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大规模社会化协同</a:t>
            </a:r>
            <a:r>
              <a:rPr lang="zh-CN" altLang="en-US" sz="22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、</a:t>
            </a:r>
            <a:r>
              <a:rPr lang="zh-CN" altLang="en-US" sz="2200" dirty="0" smtClean="0">
                <a:solidFill>
                  <a:srgbClr val="FF0000"/>
                </a:solidFill>
                <a:latin typeface="Calibri" pitchFamily="34" charset="0"/>
                <a:cs typeface="Arial" pitchFamily="34" charset="0"/>
              </a:rPr>
              <a:t>聚众力集众智</a:t>
            </a:r>
            <a:r>
              <a:rPr lang="zh-CN" altLang="en-US" sz="2200" dirty="0" smtClean="0">
                <a:solidFill>
                  <a:schemeClr val="tx1"/>
                </a:solidFill>
                <a:latin typeface="Calibri" pitchFamily="34" charset="0"/>
                <a:cs typeface="Arial" pitchFamily="34" charset="0"/>
              </a:rPr>
              <a:t>的方式完成特定任务。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可能建设的众包平台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科研型众包平台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数据共享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数据标注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解决科学问题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中介型众包平台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新应用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C567-5378-49F4-8EAE-2565C381E387}" type="datetime1">
              <a:rPr lang="zh-CN" altLang="en-US" smtClean="0"/>
              <a:pPr/>
              <a:t>2016/3/28</a:t>
            </a:fld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2483768" y="2701369"/>
            <a:ext cx="4248472" cy="101566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i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Thank you!</a:t>
            </a:r>
            <a:endParaRPr lang="en-US" sz="6000" b="1" i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D68A6-BC04-48A6-90F5-74C681C5F49E}" type="datetime1">
              <a:rPr lang="zh-CN" altLang="en-US" smtClean="0"/>
              <a:pPr/>
              <a:t>2016/3/28</a:t>
            </a:fld>
            <a:endParaRPr lang="zh-CN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2483768" y="3853497"/>
            <a:ext cx="4248472" cy="101566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谢谢</a:t>
            </a:r>
            <a:r>
              <a:rPr lang="en-US" sz="60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Segoe UI" pitchFamily="34" charset="0"/>
                <a:cs typeface="Segoe UI" pitchFamily="34" charset="0"/>
              </a:rPr>
              <a:t>!</a:t>
            </a:r>
            <a:endParaRPr lang="en-US" sz="60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国家政策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国务院</a:t>
            </a:r>
            <a:r>
              <a:rPr lang="en-US" altLang="zh-CN" dirty="0" smtClean="0"/>
              <a:t>2015</a:t>
            </a:r>
            <a:r>
              <a:rPr lang="zh-CN" altLang="en-US" dirty="0" smtClean="0"/>
              <a:t>年</a:t>
            </a:r>
            <a:r>
              <a:rPr lang="en-US" altLang="zh-CN" dirty="0" smtClean="0"/>
              <a:t>9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26</a:t>
            </a:r>
            <a:r>
              <a:rPr lang="zh-CN" altLang="en-US" dirty="0" smtClean="0"/>
              <a:t>日印发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《</a:t>
            </a:r>
            <a:r>
              <a:rPr lang="zh-CN" altLang="en-US" dirty="0" smtClean="0"/>
              <a:t>关于加快构建大众创业万众创新支撑平台的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指导意见</a:t>
            </a:r>
            <a:r>
              <a:rPr lang="en-US" altLang="zh-CN" dirty="0" smtClean="0"/>
              <a:t>》</a:t>
            </a:r>
            <a:br>
              <a:rPr lang="en-US" altLang="zh-CN" dirty="0" smtClean="0"/>
            </a:br>
            <a:endParaRPr lang="en-US" altLang="zh-CN" dirty="0" smtClean="0"/>
          </a:p>
          <a:p>
            <a:pPr lvl="1"/>
            <a:r>
              <a:rPr lang="zh-CN" altLang="en-US" dirty="0" smtClean="0"/>
              <a:t>大力推进大众创业万众创新和推动实施“互联网＋”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 smtClean="0"/>
          </a:p>
          <a:p>
            <a:pPr lvl="1"/>
            <a:r>
              <a:rPr lang="zh-CN" altLang="en-US" dirty="0" smtClean="0"/>
              <a:t>加快推动</a:t>
            </a:r>
            <a:r>
              <a:rPr lang="zh-CN" altLang="en-US" dirty="0" smtClean="0">
                <a:solidFill>
                  <a:srgbClr val="FF0000"/>
                </a:solidFill>
              </a:rPr>
              <a:t>众创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rgbClr val="FF0000"/>
                </a:solidFill>
              </a:rPr>
              <a:t>众包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rgbClr val="FF0000"/>
                </a:solidFill>
              </a:rPr>
              <a:t>众扶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rgbClr val="FF0000"/>
                </a:solidFill>
              </a:rPr>
              <a:t>众筹</a:t>
            </a:r>
            <a:r>
              <a:rPr lang="zh-CN" altLang="en-US" dirty="0" smtClean="0"/>
              <a:t>（四众）等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新模式、新业态发展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C567-5378-49F4-8EAE-2565C381E387}" type="datetime1">
              <a:rPr lang="zh-CN" altLang="en-US" smtClean="0"/>
              <a:pPr/>
              <a:t>2016/3/28</a:t>
            </a:fld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众包在工业界的应用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众包创意服务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 </a:t>
            </a:r>
            <a:r>
              <a:rPr lang="zh-CN" altLang="en-US" dirty="0" smtClean="0"/>
              <a:t>众包民居旅游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3 </a:t>
            </a:r>
            <a:r>
              <a:rPr lang="zh-CN" altLang="en-US" dirty="0" smtClean="0"/>
              <a:t>众包交通出行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4 </a:t>
            </a:r>
            <a:r>
              <a:rPr lang="zh-CN" altLang="en-US" dirty="0" smtClean="0"/>
              <a:t>众包教育培训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5 </a:t>
            </a:r>
            <a:r>
              <a:rPr lang="zh-CN" altLang="en-US" dirty="0" smtClean="0"/>
              <a:t>众包</a:t>
            </a:r>
            <a:r>
              <a:rPr lang="zh-CN" altLang="zh-CN" dirty="0" smtClean="0"/>
              <a:t>物流快递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6 </a:t>
            </a:r>
            <a:r>
              <a:rPr lang="zh-CN" altLang="en-US" dirty="0" smtClean="0"/>
              <a:t>众包研发设计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C567-5378-49F4-8EAE-2565C381E387}" type="datetime1">
              <a:rPr lang="zh-CN" altLang="en-US" smtClean="0"/>
              <a:pPr/>
              <a:t>2016/3/28</a:t>
            </a:fld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众包创意服务 猪八戒网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成立于</a:t>
            </a:r>
            <a:r>
              <a:rPr lang="en-US" altLang="zh-CN" dirty="0" smtClean="0"/>
              <a:t>2006</a:t>
            </a:r>
            <a:r>
              <a:rPr lang="zh-CN" altLang="en-US" dirty="0" smtClean="0"/>
              <a:t>年的企业一站式众包服务平台</a:t>
            </a:r>
            <a:endParaRPr lang="en-US" altLang="zh-CN" dirty="0" smtClean="0"/>
          </a:p>
          <a:p>
            <a:r>
              <a:rPr lang="en-US" altLang="zh-CN" dirty="0" smtClean="0"/>
              <a:t>2015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1300</a:t>
            </a:r>
            <a:r>
              <a:rPr lang="zh-CN" altLang="en-US" dirty="0" smtClean="0"/>
              <a:t>万</a:t>
            </a:r>
            <a:r>
              <a:rPr lang="en-US" altLang="zh-CN" dirty="0" smtClean="0"/>
              <a:t>+</a:t>
            </a:r>
            <a:r>
              <a:rPr lang="zh-CN" altLang="en-US" dirty="0" smtClean="0"/>
              <a:t>服务商，服务遍及</a:t>
            </a:r>
            <a:r>
              <a:rPr lang="en-US" altLang="zh-CN" dirty="0" smtClean="0"/>
              <a:t>25</a:t>
            </a:r>
            <a:r>
              <a:rPr lang="zh-CN" altLang="en-US" dirty="0" smtClean="0"/>
              <a:t>个国家和地区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C567-5378-49F4-8EAE-2565C381E387}" type="datetime1">
              <a:rPr lang="zh-CN" altLang="en-US" smtClean="0"/>
              <a:pPr/>
              <a:t>2016/3/28</a:t>
            </a:fld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l="1176"/>
          <a:stretch>
            <a:fillRect/>
          </a:stretch>
        </p:blipFill>
        <p:spPr bwMode="auto">
          <a:xfrm>
            <a:off x="0" y="2842439"/>
            <a:ext cx="9144000" cy="3682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 </a:t>
            </a:r>
            <a:r>
              <a:rPr lang="zh-CN" altLang="en-US" dirty="0" smtClean="0"/>
              <a:t>众包</a:t>
            </a:r>
            <a:r>
              <a:rPr lang="zh-CN" altLang="zh-CN" dirty="0" smtClean="0"/>
              <a:t>民居</a:t>
            </a:r>
            <a:r>
              <a:rPr lang="zh-CN" altLang="en-US" dirty="0" smtClean="0"/>
              <a:t>旅游</a:t>
            </a:r>
            <a:r>
              <a:rPr lang="en-US" altLang="zh-CN" dirty="0" smtClean="0"/>
              <a:t> </a:t>
            </a:r>
            <a:r>
              <a:rPr lang="zh-CN" altLang="zh-CN" dirty="0" smtClean="0"/>
              <a:t>Airbnb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成立于</a:t>
            </a:r>
            <a:r>
              <a:rPr lang="en-US" altLang="zh-CN" dirty="0" smtClean="0"/>
              <a:t>2008</a:t>
            </a:r>
            <a:r>
              <a:rPr lang="zh-CN" altLang="en-US" dirty="0" smtClean="0"/>
              <a:t>年的旅行房屋租赁社区</a:t>
            </a:r>
            <a:endParaRPr lang="en-US" altLang="zh-CN" dirty="0" smtClean="0"/>
          </a:p>
          <a:p>
            <a:r>
              <a:rPr lang="en-US" altLang="zh-CN" dirty="0" smtClean="0"/>
              <a:t>2015</a:t>
            </a:r>
            <a:r>
              <a:rPr lang="zh-CN" altLang="en-US" dirty="0" smtClean="0"/>
              <a:t>年已拥有来自</a:t>
            </a:r>
            <a:r>
              <a:rPr lang="en-US" altLang="zh-CN" dirty="0" smtClean="0"/>
              <a:t>191</a:t>
            </a:r>
            <a:r>
              <a:rPr lang="zh-CN" altLang="en-US" dirty="0" smtClean="0"/>
              <a:t>个国家的超过</a:t>
            </a:r>
            <a:r>
              <a:rPr lang="en-US" altLang="zh-CN" dirty="0" smtClean="0"/>
              <a:t>150</a:t>
            </a:r>
            <a:r>
              <a:rPr lang="zh-CN" altLang="en-US" dirty="0" smtClean="0"/>
              <a:t>万名房客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C567-5378-49F4-8EAE-2565C381E387}" type="datetime1">
              <a:rPr lang="zh-CN" altLang="en-US" smtClean="0"/>
              <a:pPr/>
              <a:t>2016/3/28</a:t>
            </a:fld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6" y="2798964"/>
            <a:ext cx="9108504" cy="3631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6948264" y="3140968"/>
            <a:ext cx="1008112" cy="28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/>
              <a:t>成为房东</a:t>
            </a:r>
            <a:endParaRPr lang="zh-CN" altLang="en-US" sz="1600" b="1" dirty="0"/>
          </a:p>
        </p:txBody>
      </p:sp>
      <p:sp>
        <p:nvSpPr>
          <p:cNvPr id="8" name="Rectangle 7"/>
          <p:cNvSpPr/>
          <p:nvPr/>
        </p:nvSpPr>
        <p:spPr>
          <a:xfrm>
            <a:off x="1691680" y="6165304"/>
            <a:ext cx="525658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 </a:t>
            </a:r>
            <a:r>
              <a:rPr lang="zh-CN" altLang="en-US" dirty="0" smtClean="0"/>
              <a:t>众包</a:t>
            </a:r>
            <a:r>
              <a:rPr lang="zh-CN" altLang="zh-CN" dirty="0" smtClean="0"/>
              <a:t>私家车</a:t>
            </a:r>
            <a:r>
              <a:rPr lang="zh-CN" altLang="en-US" dirty="0" smtClean="0"/>
              <a:t>出行</a:t>
            </a:r>
            <a:r>
              <a:rPr lang="en-US" altLang="zh-CN" dirty="0" smtClean="0"/>
              <a:t> </a:t>
            </a:r>
            <a:r>
              <a:rPr lang="zh-CN" altLang="zh-CN" dirty="0" smtClean="0"/>
              <a:t>Uber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成立于</a:t>
            </a:r>
            <a:r>
              <a:rPr lang="en-US" altLang="zh-CN" dirty="0" smtClean="0"/>
              <a:t>2009</a:t>
            </a:r>
            <a:r>
              <a:rPr lang="zh-CN" altLang="en-US" dirty="0" smtClean="0"/>
              <a:t>年的私家车出行服务公司</a:t>
            </a:r>
            <a:endParaRPr lang="en-US" altLang="zh-CN" dirty="0" smtClean="0"/>
          </a:p>
          <a:p>
            <a:r>
              <a:rPr lang="en-US" altLang="zh-CN" dirty="0" smtClean="0"/>
              <a:t>2015</a:t>
            </a:r>
            <a:r>
              <a:rPr lang="zh-CN" altLang="en-US" dirty="0" smtClean="0"/>
              <a:t>年服务已遍及</a:t>
            </a:r>
            <a:r>
              <a:rPr lang="en-US" altLang="zh-CN" dirty="0" smtClean="0"/>
              <a:t>58</a:t>
            </a:r>
            <a:r>
              <a:rPr lang="zh-CN" altLang="en-US" dirty="0" smtClean="0"/>
              <a:t>个国家的</a:t>
            </a:r>
            <a:r>
              <a:rPr lang="en-US" altLang="zh-CN" dirty="0" smtClean="0"/>
              <a:t>300</a:t>
            </a:r>
            <a:r>
              <a:rPr lang="zh-CN" altLang="en-US" dirty="0" smtClean="0"/>
              <a:t>多个城市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C567-5378-49F4-8EAE-2565C381E387}" type="datetime1">
              <a:rPr lang="zh-CN" altLang="en-US" smtClean="0"/>
              <a:pPr/>
              <a:t>2016/3/28</a:t>
            </a:fld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990" y="2678952"/>
            <a:ext cx="8712968" cy="3892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 </a:t>
            </a:r>
            <a:r>
              <a:rPr lang="zh-CN" altLang="en-US" dirty="0" smtClean="0"/>
              <a:t>众包教育培训 </a:t>
            </a:r>
            <a:r>
              <a:rPr lang="en-US" altLang="zh-CN" dirty="0" smtClean="0"/>
              <a:t>YY</a:t>
            </a:r>
            <a:r>
              <a:rPr lang="zh-CN" altLang="en-US" dirty="0" smtClean="0"/>
              <a:t>教育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 smtClean="0"/>
              <a:t>成立于</a:t>
            </a:r>
            <a:r>
              <a:rPr lang="en-US" altLang="zh-CN" sz="2200" dirty="0" smtClean="0"/>
              <a:t>2011</a:t>
            </a:r>
            <a:r>
              <a:rPr lang="zh-CN" altLang="en-US" sz="2200" dirty="0" smtClean="0"/>
              <a:t>年，基于全球最大的团队语音工具</a:t>
            </a:r>
            <a:r>
              <a:rPr lang="en-US" altLang="zh-CN" sz="2200" dirty="0" smtClean="0"/>
              <a:t>YY</a:t>
            </a:r>
            <a:r>
              <a:rPr lang="zh-CN" altLang="en-US" sz="2200" dirty="0" smtClean="0"/>
              <a:t>而推出的专业互动网络教学平台</a:t>
            </a:r>
            <a:endParaRPr lang="en-US" altLang="zh-CN" sz="2200" dirty="0" smtClean="0"/>
          </a:p>
          <a:p>
            <a:r>
              <a:rPr lang="zh-CN" altLang="en-US" sz="2200" dirty="0" smtClean="0"/>
              <a:t>聚集近</a:t>
            </a:r>
            <a:r>
              <a:rPr lang="en-US" altLang="zh-CN" sz="2200" dirty="0" smtClean="0"/>
              <a:t>800</a:t>
            </a:r>
            <a:r>
              <a:rPr lang="zh-CN" altLang="en-US" sz="2200" dirty="0" smtClean="0"/>
              <a:t>家国内外知名教学机构和</a:t>
            </a:r>
            <a:r>
              <a:rPr lang="en-US" altLang="zh-CN" sz="2200" dirty="0" smtClean="0"/>
              <a:t>2</a:t>
            </a:r>
            <a:r>
              <a:rPr lang="zh-CN" altLang="en-US" sz="2200" dirty="0" smtClean="0"/>
              <a:t>万著名讲师，已举行超过</a:t>
            </a:r>
            <a:r>
              <a:rPr lang="en-US" altLang="zh-CN" sz="2200" dirty="0" smtClean="0"/>
              <a:t>10</a:t>
            </a:r>
            <a:r>
              <a:rPr lang="zh-CN" altLang="en-US" sz="2200" dirty="0" smtClean="0"/>
              <a:t>万堂网络公开课，月活跃用户量超过</a:t>
            </a:r>
            <a:r>
              <a:rPr lang="en-US" altLang="zh-CN" sz="2200" dirty="0" smtClean="0"/>
              <a:t>600</a:t>
            </a:r>
            <a:r>
              <a:rPr lang="zh-CN" altLang="en-US" sz="2200" dirty="0" smtClean="0"/>
              <a:t>万</a:t>
            </a:r>
            <a:endParaRPr lang="zh-CN" alt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C567-5378-49F4-8EAE-2565C381E387}" type="datetime1">
              <a:rPr lang="zh-CN" altLang="en-US" smtClean="0"/>
              <a:pPr/>
              <a:t>2016/3/28</a:t>
            </a:fld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4E60B-1DF3-4ADB-B134-6C1707A8CA96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1100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 b="4088"/>
          <a:stretch>
            <a:fillRect/>
          </a:stretch>
        </p:blipFill>
        <p:spPr bwMode="auto">
          <a:xfrm>
            <a:off x="0" y="4114176"/>
            <a:ext cx="9144000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都市">
  <a:themeElements>
    <a:clrScheme name="都市">
      <a:dk1>
        <a:sysClr val="windowText" lastClr="000000"/>
      </a:dk1>
      <a:lt1>
        <a:sysClr val="window" lastClr="C7EDCC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7EDC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4169</TotalTime>
  <Words>1500</Words>
  <Application>Microsoft Office PowerPoint</Application>
  <PresentationFormat>On-screen Show (4:3)</PresentationFormat>
  <Paragraphs>294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都市</vt:lpstr>
      <vt:lpstr>众包计算的研究与应用</vt:lpstr>
      <vt:lpstr>提纲</vt:lpstr>
      <vt:lpstr>什么是众包</vt:lpstr>
      <vt:lpstr>国家政策</vt:lpstr>
      <vt:lpstr>众包在工业界的应用</vt:lpstr>
      <vt:lpstr>1 众包创意服务 猪八戒网</vt:lpstr>
      <vt:lpstr>2 众包民居旅游 Airbnb</vt:lpstr>
      <vt:lpstr>3 众包私家车出行 Uber</vt:lpstr>
      <vt:lpstr>4 众包教育培训 YY教育</vt:lpstr>
      <vt:lpstr>5 众包快递 人人快递 </vt:lpstr>
      <vt:lpstr>6 众包研发设计</vt:lpstr>
      <vt:lpstr>众包在工业界的应用总结</vt:lpstr>
      <vt:lpstr>众包在学术界的应用</vt:lpstr>
      <vt:lpstr>1 众包图像分类</vt:lpstr>
      <vt:lpstr>2 众包文章写作</vt:lpstr>
      <vt:lpstr>3 众包文字处理</vt:lpstr>
      <vt:lpstr>4 众包纸质书籍电子化</vt:lpstr>
      <vt:lpstr>5 众包蛋白质结构发现</vt:lpstr>
      <vt:lpstr>6 众包科学发现</vt:lpstr>
      <vt:lpstr>众包在学术界的应用总结</vt:lpstr>
      <vt:lpstr>自然存在的大众提供的数据</vt:lpstr>
      <vt:lpstr>众包面临的挑战</vt:lpstr>
      <vt:lpstr>众包计算研究问题</vt:lpstr>
      <vt:lpstr>众包计算研究问题</vt:lpstr>
      <vt:lpstr>众包计算研究问题</vt:lpstr>
      <vt:lpstr>众包计算研究问题</vt:lpstr>
      <vt:lpstr>众包计算研究问题</vt:lpstr>
      <vt:lpstr>众包计算研究问题</vt:lpstr>
      <vt:lpstr>众包计算研究问题</vt:lpstr>
      <vt:lpstr>可能建设的众包平台</vt:lpstr>
      <vt:lpstr>Slide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oywt</dc:creator>
  <cp:lastModifiedBy>oywt</cp:lastModifiedBy>
  <cp:revision>2516</cp:revision>
  <dcterms:created xsi:type="dcterms:W3CDTF">2014-09-20T22:45:07Z</dcterms:created>
  <dcterms:modified xsi:type="dcterms:W3CDTF">2016-03-28T08:16:12Z</dcterms:modified>
</cp:coreProperties>
</file>